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973" r:id="rId21"/>
    <p:sldId id="852" r:id="rId22"/>
    <p:sldId id="992" r:id="rId23"/>
    <p:sldId id="982" r:id="rId24"/>
    <p:sldId id="993" r:id="rId25"/>
    <p:sldId id="983" r:id="rId26"/>
    <p:sldId id="905" r:id="rId27"/>
    <p:sldId id="914" r:id="rId28"/>
    <p:sldId id="859" r:id="rId29"/>
    <p:sldId id="915" r:id="rId30"/>
    <p:sldId id="917" r:id="rId31"/>
    <p:sldId id="987" r:id="rId32"/>
    <p:sldId id="991" r:id="rId33"/>
    <p:sldId id="986" r:id="rId34"/>
    <p:sldId id="988" r:id="rId35"/>
    <p:sldId id="989" r:id="rId36"/>
    <p:sldId id="9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FF0066"/>
    <a:srgbClr val="FCD5B5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421A-E914-41D6-837E-E783AB16F2DF}" v="1016" dt="2020-09-04T16:32:44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67" autoAdjust="0"/>
    <p:restoredTop sz="78923" autoAdjust="0"/>
  </p:normalViewPr>
  <p:slideViewPr>
    <p:cSldViewPr snapToGrid="0" snapToObjects="1">
      <p:cViewPr varScale="1">
        <p:scale>
          <a:sx n="92" d="100"/>
          <a:sy n="92" d="100"/>
        </p:scale>
        <p:origin x="1761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2020/9/11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1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3268" y="1153339"/>
            <a:ext cx="8753427" cy="22756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humans represent binary formats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BFF8-9CA4-DA47-9B6A-445BBBF8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25E6-13F0-C643-B442-4678DFE11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Digital information is represented in bits</a:t>
            </a:r>
          </a:p>
          <a:p>
            <a:r>
              <a:rPr lang="en-US" dirty="0"/>
              <a:t>Byte = 8 bits</a:t>
            </a:r>
          </a:p>
          <a:p>
            <a:r>
              <a:rPr lang="en-US" dirty="0"/>
              <a:t>Base2 representation of unsigned integers: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1-byte range: [0, 2</a:t>
            </a:r>
            <a:r>
              <a:rPr lang="en-US" baseline="30000" dirty="0"/>
              <a:t>8</a:t>
            </a:r>
            <a:r>
              <a:rPr lang="en-US" dirty="0"/>
              <a:t>-1]</a:t>
            </a:r>
          </a:p>
          <a:p>
            <a:pPr lvl="1"/>
            <a:r>
              <a:rPr lang="en-US" dirty="0"/>
              <a:t>4-byte range: [0, 2</a:t>
            </a:r>
            <a:r>
              <a:rPr lang="en-US" baseline="30000" dirty="0"/>
              <a:t>32</a:t>
            </a:r>
            <a:r>
              <a:rPr lang="en-US" dirty="0"/>
              <a:t>-1]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44DDD6A-DECE-1449-86D3-306413708239}"/>
              </a:ext>
            </a:extLst>
          </p:cNvPr>
          <p:cNvSpPr txBox="1">
            <a:spLocks/>
          </p:cNvSpPr>
          <p:nvPr/>
        </p:nvSpPr>
        <p:spPr>
          <a:xfrm>
            <a:off x="644042" y="3416715"/>
            <a:ext cx="8499958" cy="317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6062D4-831E-BE4E-AD37-C6FBEE471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843774"/>
              </p:ext>
            </p:extLst>
          </p:nvPr>
        </p:nvGraphicFramePr>
        <p:xfrm>
          <a:off x="4572000" y="3234153"/>
          <a:ext cx="1354460" cy="113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8"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3234153"/>
                        <a:ext cx="1354460" cy="113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34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663A8-DE09-40DA-ABDE-53785B2F3E5A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963C8-35CF-43EC-84C5-2BC35CECA381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2B9F76E8-5BC0-4706-A9EA-5F5125954E32}"/>
              </a:ext>
            </a:extLst>
          </p:cNvPr>
          <p:cNvSpPr/>
          <p:nvPr/>
        </p:nvSpPr>
        <p:spPr>
          <a:xfrm>
            <a:off x="5488401" y="1953530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0 0 0 0 1 0 1 0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E00E02DD-A589-4C77-9E5C-A2D1230E7C59}"/>
              </a:ext>
            </a:extLst>
          </p:cNvPr>
          <p:cNvSpPr/>
          <p:nvPr/>
        </p:nvSpPr>
        <p:spPr>
          <a:xfrm>
            <a:off x="5371182" y="2560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77530679-F3D6-4DE2-858A-0FD44493332F}"/>
              </a:ext>
            </a:extLst>
          </p:cNvPr>
          <p:cNvSpPr txBox="1"/>
          <p:nvPr/>
        </p:nvSpPr>
        <p:spPr>
          <a:xfrm>
            <a:off x="4873337" y="2553038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F5A6D9E9-E8DF-48DD-AFE1-21047F65E1E8}"/>
              </a:ext>
            </a:extLst>
          </p:cNvPr>
          <p:cNvCxnSpPr/>
          <p:nvPr/>
        </p:nvCxnSpPr>
        <p:spPr>
          <a:xfrm>
            <a:off x="4685181" y="3231393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5371182" y="3948736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1 1 1 1 1 1 1 1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DD41-2631-4338-9FF0-F3B37D3E0842}"/>
              </a:ext>
            </a:extLst>
          </p:cNvPr>
          <p:cNvGrpSpPr/>
          <p:nvPr/>
        </p:nvGrpSpPr>
        <p:grpSpPr>
          <a:xfrm>
            <a:off x="7465107" y="5105546"/>
            <a:ext cx="1119281" cy="1248386"/>
            <a:chOff x="7465107" y="5105546"/>
            <a:chExt cx="1119281" cy="1248386"/>
          </a:xfrm>
        </p:grpSpPr>
        <p:pic>
          <p:nvPicPr>
            <p:cNvPr id="31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8938E5CB-81A2-4BAF-9605-157D3D70B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822" y="5105546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575850-CADA-4C0F-8CAC-DD84AE80B6E1}"/>
                </a:ext>
              </a:extLst>
            </p:cNvPr>
            <p:cNvSpPr txBox="1"/>
            <p:nvPr/>
          </p:nvSpPr>
          <p:spPr>
            <a:xfrm>
              <a:off x="7465107" y="5984600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3215" y="3075057"/>
            <a:ext cx="8071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b="1" dirty="0">
                <a:solidFill>
                  <a:srgbClr val="0000FF"/>
                </a:solidFill>
                <a:latin typeface="+mj-lt"/>
                <a:ea typeface="Arial Unicode MS" panose="020B0604020202020204" pitchFamily="34" charset="-122"/>
                <a:cs typeface="Arabic Typesetting" panose="03020402040406030203" pitchFamily="66" charset="-78"/>
              </a:rPr>
              <a:t>How to represent negative numbers?</a:t>
            </a:r>
            <a:endParaRPr lang="zh-CN" altLang="en-US" sz="4000" b="1" dirty="0">
              <a:solidFill>
                <a:srgbClr val="0000FF"/>
              </a:solidFill>
              <a:latin typeface="+mj-lt"/>
              <a:ea typeface="Arial Unicode MS" panose="020B0604020202020204" pitchFamily="34" charset="-122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MSB=1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8882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addition on hardware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683217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448453" y="4971310"/>
            <a:ext cx="876667" cy="1010541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761867" y="1674245"/>
            <a:ext cx="2347338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3798274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00565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3896548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subtraction on hardware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729318" y="1434692"/>
            <a:ext cx="2979309" cy="956312"/>
            <a:chOff x="2922797" y="3311987"/>
            <a:chExt cx="297930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080782" y="3924939"/>
            <a:ext cx="3206386" cy="960968"/>
            <a:chOff x="5990198" y="3310806"/>
            <a:chExt cx="3206386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929960" y="5233335"/>
            <a:ext cx="2988438" cy="488091"/>
            <a:chOff x="805280" y="5233335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32131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233335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665572" y="4623270"/>
            <a:ext cx="1119281" cy="1248386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3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886780" y="2048050"/>
            <a:ext cx="2020914" cy="1143000"/>
          </a:xfrm>
          <a:prstGeom prst="wedgeRoundRectCallout">
            <a:avLst>
              <a:gd name="adj1" fmla="val -67815"/>
              <a:gd name="adj2" fmla="val 249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2885747"/>
            <a:ext cx="2818199" cy="505357"/>
            <a:chOff x="975519" y="2885747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2885747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389042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960968"/>
            <a:chOff x="5990198" y="3310806"/>
            <a:chExt cx="3135854" cy="960968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277247" y="5225827"/>
            <a:ext cx="2917906" cy="488091"/>
            <a:chOff x="4277247" y="5225827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313808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225827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78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Any self-respecting CS person must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71299</TotalTime>
  <Words>1553</Words>
  <Application>Microsoft Office PowerPoint</Application>
  <PresentationFormat>On-screen Show (4:3)</PresentationFormat>
  <Paragraphs>399</Paragraphs>
  <Slides>36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Gill Sans</vt:lpstr>
      <vt:lpstr>Arial</vt:lpstr>
      <vt:lpstr>Calibri</vt:lpstr>
      <vt:lpstr>Consolas</vt:lpstr>
      <vt:lpstr>Courier New</vt:lpstr>
      <vt:lpstr>Tahoma</vt:lpstr>
      <vt:lpstr>Verdana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Any self-respecting CS person must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What we’ve learnt so far</vt:lpstr>
      <vt:lpstr>Describing bit patterns in a human-readable way</vt:lpstr>
      <vt:lpstr>Describing a bit pattern: hex notation</vt:lpstr>
      <vt:lpstr>Breakout time!</vt:lpstr>
      <vt:lpstr>Breakout exercises</vt:lpstr>
      <vt:lpstr>Lesson plan</vt:lpstr>
      <vt:lpstr>Unsigned int addition</vt:lpstr>
      <vt:lpstr>Unsigned int subtraction</vt:lpstr>
      <vt:lpstr>PowerPoint Presentation</vt:lpstr>
      <vt:lpstr>Strawman </vt:lpstr>
      <vt:lpstr>Two’s complement</vt:lpstr>
      <vt:lpstr>Two’s complement</vt:lpstr>
      <vt:lpstr>Two’s complement</vt:lpstr>
      <vt:lpstr>Basic facts of 2’s complement</vt:lpstr>
      <vt:lpstr>Signed addition on hardware</vt:lpstr>
      <vt:lpstr>Signed subtraction on hardware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5837</cp:revision>
  <cp:lastPrinted>2019-09-04T20:49:47Z</cp:lastPrinted>
  <dcterms:created xsi:type="dcterms:W3CDTF">2012-08-17T04:52:30Z</dcterms:created>
  <dcterms:modified xsi:type="dcterms:W3CDTF">2020-09-12T03:59:33Z</dcterms:modified>
</cp:coreProperties>
</file>